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Úvod" id="{5ecfc4d5-802e-4b95-42b5-ad050c036871}">
          <p14:sldIdLst>
            <p14:sldId id="256"/>
            <p14:sldId id="257"/>
          </p14:sldIdLst>
        </p14:section>
        <p14:section name="Diagnóza" id="{a2b87934-52dc-c5ff-0e49-5b0a4a77d979}">
          <p14:sldIdLst>
            <p14:sldId id="258"/>
            <p14:sldId id="259"/>
            <p14:sldId id="260"/>
            <p14:sldId id="261"/>
          </p14:sldIdLst>
        </p14:section>
        <p14:section name="Návrh" id="{b547ef38-23f8-7103-d646-2975c2d007c8}">
          <p14:sldIdLst>
            <p14:sldId id="262"/>
            <p14:sldId id="263"/>
            <p14:sldId id="264"/>
            <p14:sldId id="265"/>
          </p14:sldIdLst>
        </p14:section>
        <p14:section name="Měření a postup" id="{7f790511-a584-6d6b-7b03-5769de1597b9}">
          <p14:sldIdLst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Cíl schůzky: ukázat, proč dnes online B2B poptávky nechodí, a domluvit malý měřitelný první krok. Žádné sliby čísel.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Čísla jsou z webu format1.cz (stav 20. 10. 2026). Informace o zdroji poptávek je od klienta.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Doslovné citace z webu format1.cz, 20. 10. 2026. E-shop pro maloobchod funguje. Problém je, že zakázky v něm vypadají jako zboží.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Tady je jádro rozporu „není to e-shop, i když je to e-shop“. Jedna poptávka na linku má větší hodnotu než stovka prodaných krmítek, ale v reportu e-shopu je to jedna konverze.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Online nemá veletrh nahradit, ale prodloužit: zákazník, který vás potká na stánku, si pak na webu ověří, že jste totéž postavili někomu z jeho oboru.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Říct otevřeně: slibujeme, že bude vidět, co funguje, a že se podle toho rozhodneme.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Doporučení: začít variantou 1 jako pilot (rychle, levně), cílem je varianta 2. Varianta 3 má smysl, když cílových firem je málo a známe je jménem.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Navazuje na to, co klient sám píše na webu: „Vše začíná vaší poptávkou (ideálně doplněnou o fotky současného stavu).“ Lhůtu „do 1 pracovního dne“ musí potvrdit klient.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Realizace už existují (seznam na webu), chybí jen příběh: zadání, řešení, výsledek. Ptát se klienta, které smí jmenovat.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Ads, Sklik i Meta Pixel už na webu běží. Zjistit, kdo kampaně spravuje a jestli dnes míří i na B2B.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 jednou měsíčně na jedné stránce: poptávky, hodnota, zdroj, co měníme. Bez zobrazení a CTR.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Krok 0 a 1 jsou malé a rychlé. Pilot je první místo, kde se utrácí za reklamu, a má předem dané stop pravidlo.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Další otázky v dokumentu na Disku: kampaně a kdo je spravuje, kapacita zpracování poptávek, poměr maloobchod/B2B, zahraniční mutace, ceny „od“ u zakázek.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Zakončit konkrétním termínem na předání přístupů a rozhovor.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_TMAVY"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80467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80467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SAH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7316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FORMAT1 · poptávky z online · ANTEE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Poptávky z online, ne jen z veletrhů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FORMAT1 · návrh postupu pro B2B zakázky · ANTEE, říjen 2026</a:t>
            </a:r>
            <a:endParaRPr lang="en-US" sz="1800" dirty="0"/>
          </a:p>
        </p:txBody>
      </p:sp>
      <p:sp>
        <p:nvSpPr>
          <p:cNvPr id="4" name="kruh-1"/>
          <p:cNvSpPr/>
          <p:nvPr/>
        </p:nvSpPr>
        <p:spPr>
          <a:xfrm>
            <a:off x="548640" y="5486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kruh-text-1"/>
          <p:cNvSpPr txBox="1"/>
          <p:nvPr/>
        </p:nvSpPr>
        <p:spPr>
          <a:xfrm>
            <a:off x="548640" y="548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F1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Kde jste dnes</a:t>
            </a:r>
            <a:endParaRPr lang="en-US" sz="2800" dirty="0"/>
          </a:p>
        </p:txBody>
      </p:sp>
      <p:sp>
        <p:nvSpPr>
          <p:cNvPr id="3" name="karta-2"/>
          <p:cNvSpPr/>
          <p:nvPr/>
        </p:nvSpPr>
        <p:spPr>
          <a:xfrm>
            <a:off x="457200" y="1188720"/>
            <a:ext cx="2606040" cy="17373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-3"/>
          <p:cNvSpPr txBox="1"/>
          <p:nvPr/>
        </p:nvSpPr>
        <p:spPr>
          <a:xfrm>
            <a:off x="685800" y="132588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</a:rPr>
              <a:t>1991</a:t>
            </a:r>
            <a:endParaRPr lang="en-US" sz="4800" dirty="0"/>
          </a:p>
        </p:txBody>
      </p:sp>
      <p:sp>
        <p:nvSpPr>
          <p:cNvPr id="5" name="text-4"/>
          <p:cNvSpPr txBox="1"/>
          <p:nvPr/>
        </p:nvSpPr>
        <p:spPr>
          <a:xfrm>
            <a:off x="685800" y="224028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na trhu jako český výrobce vah</a:t>
            </a:r>
            <a:endParaRPr lang="en-US" sz="1400" dirty="0"/>
          </a:p>
        </p:txBody>
      </p:sp>
      <p:sp>
        <p:nvSpPr>
          <p:cNvPr id="6" name="karta-5"/>
          <p:cNvSpPr/>
          <p:nvPr/>
        </p:nvSpPr>
        <p:spPr>
          <a:xfrm>
            <a:off x="3246120" y="1188720"/>
            <a:ext cx="2606040" cy="17373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-6"/>
          <p:cNvSpPr txBox="1"/>
          <p:nvPr/>
        </p:nvSpPr>
        <p:spPr>
          <a:xfrm>
            <a:off x="3474720" y="132588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</a:rPr>
              <a:t>27</a:t>
            </a:r>
            <a:endParaRPr lang="en-US" sz="4800" dirty="0"/>
          </a:p>
        </p:txBody>
      </p:sp>
      <p:sp>
        <p:nvSpPr>
          <p:cNvPr id="8" name="text-7"/>
          <p:cNvSpPr txBox="1"/>
          <p:nvPr/>
        </p:nvSpPr>
        <p:spPr>
          <a:xfrm>
            <a:off x="3474720" y="224028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realizací na webu (sila, linky, jeřáby)</a:t>
            </a:r>
            <a:endParaRPr lang="en-US" sz="1400" dirty="0"/>
          </a:p>
        </p:txBody>
      </p:sp>
      <p:sp>
        <p:nvSpPr>
          <p:cNvPr id="9" name="karta-8"/>
          <p:cNvSpPr/>
          <p:nvPr/>
        </p:nvSpPr>
        <p:spPr>
          <a:xfrm>
            <a:off x="6035040" y="1188720"/>
            <a:ext cx="2606040" cy="17373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-9"/>
          <p:cNvSpPr txBox="1"/>
          <p:nvPr/>
        </p:nvSpPr>
        <p:spPr>
          <a:xfrm>
            <a:off x="6263640" y="132588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</a:rPr>
              <a:t>5</a:t>
            </a:r>
            <a:endParaRPr lang="en-US" sz="4800" dirty="0"/>
          </a:p>
        </p:txBody>
      </p:sp>
      <p:sp>
        <p:nvSpPr>
          <p:cNvPr id="11" name="text-10"/>
          <p:cNvSpPr txBox="1"/>
          <p:nvPr/>
        </p:nvSpPr>
        <p:spPr>
          <a:xfrm>
            <a:off x="6263640" y="224028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jazyků e-shopu (CZ, SK, HU, PL, RO)</a:t>
            </a:r>
            <a:endParaRPr lang="en-US" sz="1400" dirty="0"/>
          </a:p>
        </p:txBody>
      </p:sp>
      <p:sp>
        <p:nvSpPr>
          <p:cNvPr id="12" name="karta-11"/>
          <p:cNvSpPr/>
          <p:nvPr/>
        </p:nvSpPr>
        <p:spPr>
          <a:xfrm>
            <a:off x="457200" y="3200400"/>
            <a:ext cx="8229600" cy="1325880"/>
          </a:xfrm>
          <a:prstGeom prst="roundRect">
            <a:avLst>
              <a:gd name="adj" fmla="val 551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-12"/>
          <p:cNvSpPr txBox="1"/>
          <p:nvPr/>
        </p:nvSpPr>
        <p:spPr>
          <a:xfrm>
            <a:off x="731520" y="3291840"/>
            <a:ext cx="7680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Poptávky na zakázkovou výrobu dnes přicházejí jen z veletrhů a osobních setkání.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Cíl: aby část z nich přicházela i online, měřitelně a bez slibů, které nejdou splnit.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Co uvidí technolog, když přijde na web</a:t>
            </a:r>
            <a:endParaRPr lang="en-US" sz="2800" dirty="0"/>
          </a:p>
        </p:txBody>
      </p:sp>
      <p:sp>
        <p:nvSpPr>
          <p:cNvPr id="3" name="karta-13"/>
          <p:cNvSpPr/>
          <p:nvPr/>
        </p:nvSpPr>
        <p:spPr>
          <a:xfrm>
            <a:off x="457200" y="114300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kruh-14"/>
          <p:cNvSpPr/>
          <p:nvPr/>
        </p:nvSpPr>
        <p:spPr>
          <a:xfrm>
            <a:off x="685800" y="13716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kruh-text-14"/>
          <p:cNvSpPr txBox="1"/>
          <p:nvPr/>
        </p:nvSpPr>
        <p:spPr>
          <a:xfrm>
            <a:off x="685800" y="1371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-15"/>
          <p:cNvSpPr txBox="1"/>
          <p:nvPr/>
        </p:nvSpPr>
        <p:spPr>
          <a:xfrm>
            <a:off x="1280160" y="1344168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chemeClr val="tx1"/>
                </a:solidFill>
              </a:rPr>
              <a:t>„Šaržový ramenový mísič – 326 579 Kč – Do košíku“</a:t>
            </a:r>
            <a:endParaRPr lang="en-US" sz="1400" dirty="0"/>
          </a:p>
        </p:txBody>
      </p:sp>
      <p:sp>
        <p:nvSpPr>
          <p:cNvPr id="7" name="text-16"/>
          <p:cNvSpPr txBox="1"/>
          <p:nvPr/>
        </p:nvSpPr>
        <p:spPr>
          <a:xfrm>
            <a:off x="1280160" y="21488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Zakázkový stroj vypadá jako běžné zboží.</a:t>
            </a:r>
            <a:endParaRPr lang="en-US" sz="1300" dirty="0"/>
          </a:p>
        </p:txBody>
      </p:sp>
      <p:sp>
        <p:nvSpPr>
          <p:cNvPr id="8" name="karta-17"/>
          <p:cNvSpPr/>
          <p:nvPr/>
        </p:nvSpPr>
        <p:spPr>
          <a:xfrm>
            <a:off x="4663440" y="114300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kruh-18"/>
          <p:cNvSpPr/>
          <p:nvPr/>
        </p:nvSpPr>
        <p:spPr>
          <a:xfrm>
            <a:off x="4892040" y="13716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kruh-text-18"/>
          <p:cNvSpPr txBox="1"/>
          <p:nvPr/>
        </p:nvSpPr>
        <p:spPr>
          <a:xfrm>
            <a:off x="4892040" y="1371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text-19"/>
          <p:cNvSpPr txBox="1"/>
          <p:nvPr/>
        </p:nvSpPr>
        <p:spPr>
          <a:xfrm>
            <a:off x="5486400" y="1344168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chemeClr val="tx1"/>
                </a:solidFill>
              </a:rPr>
              <a:t>„Vážní kladnice – 1 Kč – Do košíku“</a:t>
            </a:r>
            <a:endParaRPr lang="en-US" sz="1400" dirty="0"/>
          </a:p>
        </p:txBody>
      </p:sp>
      <p:sp>
        <p:nvSpPr>
          <p:cNvPr id="12" name="text-20"/>
          <p:cNvSpPr txBox="1"/>
          <p:nvPr/>
        </p:nvSpPr>
        <p:spPr>
          <a:xfrm>
            <a:off x="5486400" y="21488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Zástupná cena působí jako chyba webu.</a:t>
            </a:r>
            <a:endParaRPr lang="en-US" sz="1300" dirty="0"/>
          </a:p>
        </p:txBody>
      </p:sp>
      <p:sp>
        <p:nvSpPr>
          <p:cNvPr id="13" name="karta-21"/>
          <p:cNvSpPr/>
          <p:nvPr/>
        </p:nvSpPr>
        <p:spPr>
          <a:xfrm>
            <a:off x="457200" y="292608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kruh-22"/>
          <p:cNvSpPr/>
          <p:nvPr/>
        </p:nvSpPr>
        <p:spPr>
          <a:xfrm>
            <a:off x="685800" y="315468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kruh-text-22"/>
          <p:cNvSpPr txBox="1"/>
          <p:nvPr/>
        </p:nvSpPr>
        <p:spPr>
          <a:xfrm>
            <a:off x="685800" y="3154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text-23"/>
          <p:cNvSpPr txBox="1"/>
          <p:nvPr/>
        </p:nvSpPr>
        <p:spPr>
          <a:xfrm>
            <a:off x="1280160" y="3127248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chemeClr val="tx1"/>
                </a:solidFill>
              </a:rPr>
              <a:t>„Pytlovací váhy na míru … Produkty teprve připravujeme“</a:t>
            </a:r>
            <a:endParaRPr lang="en-US" sz="1400" dirty="0"/>
          </a:p>
        </p:txBody>
      </p:sp>
      <p:sp>
        <p:nvSpPr>
          <p:cNvPr id="17" name="text-24"/>
          <p:cNvSpPr txBox="1"/>
          <p:nvPr/>
        </p:nvSpPr>
        <p:spPr>
          <a:xfrm>
            <a:off x="1280160" y="39319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Dobrý text, pod ním prázdná kategorie e-shopu.</a:t>
            </a:r>
            <a:endParaRPr lang="en-US" sz="1300" dirty="0"/>
          </a:p>
        </p:txBody>
      </p:sp>
      <p:sp>
        <p:nvSpPr>
          <p:cNvPr id="18" name="karta-25"/>
          <p:cNvSpPr/>
          <p:nvPr/>
        </p:nvSpPr>
        <p:spPr>
          <a:xfrm>
            <a:off x="4663440" y="292608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kruh-26"/>
          <p:cNvSpPr/>
          <p:nvPr/>
        </p:nvSpPr>
        <p:spPr>
          <a:xfrm>
            <a:off x="4892040" y="315468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kruh-text-26"/>
          <p:cNvSpPr txBox="1"/>
          <p:nvPr/>
        </p:nvSpPr>
        <p:spPr>
          <a:xfrm>
            <a:off x="4892040" y="3154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1" name="text-27"/>
          <p:cNvSpPr txBox="1"/>
          <p:nvPr/>
        </p:nvSpPr>
        <p:spPr>
          <a:xfrm>
            <a:off x="5486400" y="3127248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chemeClr val="tx1"/>
                </a:solidFill>
              </a:rPr>
              <a:t>„Český výrobce vah a elektroniky &amp; prodejce chovatelských potřeb“</a:t>
            </a:r>
            <a:endParaRPr lang="en-US" sz="1400" dirty="0"/>
          </a:p>
        </p:txBody>
      </p:sp>
      <p:sp>
        <p:nvSpPr>
          <p:cNvPr id="22" name="text-28"/>
          <p:cNvSpPr txBox="1"/>
          <p:nvPr/>
        </p:nvSpPr>
        <p:spPr>
          <a:xfrm>
            <a:off x="5486400" y="39319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Z hlavního nadpisu nepozná, že mu postavíte linku.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Dva byznysy v jednom e-shopu</a:t>
            </a:r>
            <a:endParaRPr lang="en-US" sz="2800" dirty="0"/>
          </a:p>
        </p:txBody>
      </p:sp>
      <p:graphicFrame>
        <p:nvGraphicFramePr>
          <p:cNvPr id="5" name="tabulka-dva-byznys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926080"/>
                <a:gridCol w="329184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Maloobchod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B2B zakázky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Kdo kupuje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chovatel, hobby farmář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2"/>
                          </a:solidFill>
                        </a:rPr>
                        <a:t>technolog, vedoucí výroby, majitel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Co hledá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konkrétní výrobek a cenu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2"/>
                          </a:solidFill>
                        </a:rPr>
                        <a:t>řešení problému ve výrobě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Jak se rozhoduje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hned, podle ceny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2"/>
                          </a:solidFill>
                        </a:rPr>
                        <a:t>týdny až měsíce, víc lidí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Co ho přesvědčí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cena, recenze, doprava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2"/>
                          </a:solidFill>
                        </a:rPr>
                        <a:t>reference z oboru a technik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Konverze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objednávka v košíku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2"/>
                          </a:solidFill>
                        </a:rPr>
                        <a:t>poptávka nebo konzultace</a:t>
                      </a:r>
                      <a:endParaRPr lang="en-US" sz="1400" dirty="0"/>
                    </a:p>
                  </a:txBody>
                  <a:tcPr marL="109728" marR="109728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-29"/>
          <p:cNvSpPr txBox="1"/>
          <p:nvPr/>
        </p:nvSpPr>
        <p:spPr>
          <a:xfrm>
            <a:off x="457200" y="41605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E-shop dělá maloobchod dobře. Zakázky potřebují jinou cestu.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Proč funguje veletrh a co musí umět web</a:t>
            </a:r>
            <a:endParaRPr lang="en-US" sz="2800" dirty="0"/>
          </a:p>
        </p:txBody>
      </p:sp>
      <p:sp>
        <p:nvSpPr>
          <p:cNvPr id="3" name="kruh-30"/>
          <p:cNvSpPr/>
          <p:nvPr/>
        </p:nvSpPr>
        <p:spPr>
          <a:xfrm>
            <a:off x="1371600" y="114300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kruh-text-30"/>
          <p:cNvSpPr txBox="1"/>
          <p:nvPr/>
        </p:nvSpPr>
        <p:spPr>
          <a:xfrm>
            <a:off x="1371600" y="11430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U</a:t>
            </a:r>
            <a:endParaRPr lang="en-US" sz="2600" dirty="0"/>
          </a:p>
        </p:txBody>
      </p:sp>
      <p:sp>
        <p:nvSpPr>
          <p:cNvPr id="5" name="text-31"/>
          <p:cNvSpPr txBox="1"/>
          <p:nvPr/>
        </p:nvSpPr>
        <p:spPr>
          <a:xfrm>
            <a:off x="457200" y="201168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Ukázka</a:t>
            </a:r>
            <a:endParaRPr lang="en-US" sz="2000" dirty="0"/>
          </a:p>
        </p:txBody>
      </p:sp>
      <p:sp>
        <p:nvSpPr>
          <p:cNvPr id="6" name="text-32"/>
          <p:cNvSpPr txBox="1"/>
          <p:nvPr/>
        </p:nvSpPr>
        <p:spPr>
          <a:xfrm>
            <a:off x="457200" y="246888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Veletrh: </a:t>
            </a:r>
            <a:pPr algn="ctr"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Na stánku zákazník vidí stroj.</a:t>
            </a:r>
            <a:endParaRPr lang="en-US" sz="1400" dirty="0"/>
          </a:p>
        </p:txBody>
      </p:sp>
      <p:sp>
        <p:nvSpPr>
          <p:cNvPr id="7" name="karta-33"/>
          <p:cNvSpPr/>
          <p:nvPr/>
        </p:nvSpPr>
        <p:spPr>
          <a:xfrm>
            <a:off x="457200" y="3246120"/>
            <a:ext cx="2606040" cy="1188720"/>
          </a:xfrm>
          <a:prstGeom prst="roundRect">
            <a:avLst>
              <a:gd name="adj" fmla="val 6154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8" name="text-34"/>
          <p:cNvSpPr txBox="1"/>
          <p:nvPr/>
        </p:nvSpPr>
        <p:spPr>
          <a:xfrm>
            <a:off x="640080" y="3337560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Web: </a:t>
            </a:r>
            <a:pPr algn="ctr" indent="0" marL="0">
              <a:buNone/>
            </a:pPr>
            <a:r>
              <a:rPr lang="en-US" sz="1400" dirty="0">
                <a:solidFill>
                  <a:schemeClr val="accent2"/>
                </a:solidFill>
              </a:rPr>
              <a:t>Případová studie a 30s video z provozu</a:t>
            </a:r>
            <a:endParaRPr lang="en-US" sz="1400" dirty="0"/>
          </a:p>
        </p:txBody>
      </p:sp>
      <p:sp>
        <p:nvSpPr>
          <p:cNvPr id="9" name="kruh-35"/>
          <p:cNvSpPr/>
          <p:nvPr/>
        </p:nvSpPr>
        <p:spPr>
          <a:xfrm>
            <a:off x="4160520" y="114300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kruh-text-35"/>
          <p:cNvSpPr txBox="1"/>
          <p:nvPr/>
        </p:nvSpPr>
        <p:spPr>
          <a:xfrm>
            <a:off x="4160520" y="11430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Č</a:t>
            </a:r>
            <a:endParaRPr lang="en-US" sz="2600" dirty="0"/>
          </a:p>
        </p:txBody>
      </p:sp>
      <p:sp>
        <p:nvSpPr>
          <p:cNvPr id="11" name="text-36"/>
          <p:cNvSpPr txBox="1"/>
          <p:nvPr/>
        </p:nvSpPr>
        <p:spPr>
          <a:xfrm>
            <a:off x="3246120" y="201168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Člověk</a:t>
            </a:r>
            <a:endParaRPr lang="en-US" sz="2000" dirty="0"/>
          </a:p>
        </p:txBody>
      </p:sp>
      <p:sp>
        <p:nvSpPr>
          <p:cNvPr id="12" name="text-37"/>
          <p:cNvSpPr txBox="1"/>
          <p:nvPr/>
        </p:nvSpPr>
        <p:spPr>
          <a:xfrm>
            <a:off x="3246120" y="246888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Veletrh: </a:t>
            </a:r>
            <a:pPr algn="ctr"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Mluví s někým, kdo rozumí jeho výrobě.</a:t>
            </a:r>
            <a:endParaRPr lang="en-US" sz="1400" dirty="0"/>
          </a:p>
        </p:txBody>
      </p:sp>
      <p:sp>
        <p:nvSpPr>
          <p:cNvPr id="13" name="karta-38"/>
          <p:cNvSpPr/>
          <p:nvPr/>
        </p:nvSpPr>
        <p:spPr>
          <a:xfrm>
            <a:off x="3246120" y="3246120"/>
            <a:ext cx="2606040" cy="1188720"/>
          </a:xfrm>
          <a:prstGeom prst="roundRect">
            <a:avLst>
              <a:gd name="adj" fmla="val 6154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4" name="text-39"/>
          <p:cNvSpPr txBox="1"/>
          <p:nvPr/>
        </p:nvSpPr>
        <p:spPr>
          <a:xfrm>
            <a:off x="3429000" y="3337560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Web: </a:t>
            </a:r>
            <a:pPr algn="ctr" indent="0" marL="0">
              <a:buNone/>
            </a:pPr>
            <a:r>
              <a:rPr lang="en-US" sz="1400" dirty="0">
                <a:solidFill>
                  <a:schemeClr val="accent2"/>
                </a:solidFill>
              </a:rPr>
              <a:t>Technik s tváří, telefonem a videohovorem</a:t>
            </a:r>
            <a:endParaRPr lang="en-US" sz="1400" dirty="0"/>
          </a:p>
        </p:txBody>
      </p:sp>
      <p:sp>
        <p:nvSpPr>
          <p:cNvPr id="15" name="kruh-40"/>
          <p:cNvSpPr/>
          <p:nvPr/>
        </p:nvSpPr>
        <p:spPr>
          <a:xfrm>
            <a:off x="6949440" y="114300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kruh-text-40"/>
          <p:cNvSpPr txBox="1"/>
          <p:nvPr/>
        </p:nvSpPr>
        <p:spPr>
          <a:xfrm>
            <a:off x="6949440" y="11430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D</a:t>
            </a:r>
            <a:endParaRPr lang="en-US" sz="2600" dirty="0"/>
          </a:p>
        </p:txBody>
      </p:sp>
      <p:sp>
        <p:nvSpPr>
          <p:cNvPr id="17" name="text-41"/>
          <p:cNvSpPr txBox="1"/>
          <p:nvPr/>
        </p:nvSpPr>
        <p:spPr>
          <a:xfrm>
            <a:off x="6035040" y="201168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Důvěra</a:t>
            </a:r>
            <a:endParaRPr lang="en-US" sz="2000" dirty="0"/>
          </a:p>
        </p:txBody>
      </p:sp>
      <p:sp>
        <p:nvSpPr>
          <p:cNvPr id="18" name="text-42"/>
          <p:cNvSpPr txBox="1"/>
          <p:nvPr/>
        </p:nvSpPr>
        <p:spPr>
          <a:xfrm>
            <a:off x="6035040" y="246888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Veletrh: </a:t>
            </a:r>
            <a:pPr algn="ctr"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Slyší, co jste postavili podobným firmám.</a:t>
            </a:r>
            <a:endParaRPr lang="en-US" sz="1400" dirty="0"/>
          </a:p>
        </p:txBody>
      </p:sp>
      <p:sp>
        <p:nvSpPr>
          <p:cNvPr id="19" name="karta-43"/>
          <p:cNvSpPr/>
          <p:nvPr/>
        </p:nvSpPr>
        <p:spPr>
          <a:xfrm>
            <a:off x="6035040" y="3246120"/>
            <a:ext cx="2606040" cy="1188720"/>
          </a:xfrm>
          <a:prstGeom prst="roundRect">
            <a:avLst>
              <a:gd name="adj" fmla="val 6154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0" name="text-44"/>
          <p:cNvSpPr txBox="1"/>
          <p:nvPr/>
        </p:nvSpPr>
        <p:spPr>
          <a:xfrm>
            <a:off x="6217920" y="3337560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Web: </a:t>
            </a:r>
            <a:pPr algn="ctr" indent="0" marL="0">
              <a:buNone/>
            </a:pPr>
            <a:r>
              <a:rPr lang="en-US" sz="1400" dirty="0">
                <a:solidFill>
                  <a:schemeClr val="accent2"/>
                </a:solidFill>
              </a:rPr>
              <a:t>Reference rozepsané podle oborů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Proč to dřív nevyšlo a co uděláme jinak</a:t>
            </a:r>
            <a:endParaRPr lang="en-US" sz="2800" dirty="0"/>
          </a:p>
        </p:txBody>
      </p:sp>
      <p:sp>
        <p:nvSpPr>
          <p:cNvPr id="3" name="karta-45"/>
          <p:cNvSpPr/>
          <p:nvPr/>
        </p:nvSpPr>
        <p:spPr>
          <a:xfrm>
            <a:off x="457200" y="1143000"/>
            <a:ext cx="402336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-46"/>
          <p:cNvSpPr txBox="1"/>
          <p:nvPr/>
        </p:nvSpPr>
        <p:spPr>
          <a:xfrm>
            <a:off x="685800" y="128016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Co se obvykle pokazí</a:t>
            </a:r>
            <a:endParaRPr lang="en-US" sz="1800" dirty="0"/>
          </a:p>
        </p:txBody>
      </p:sp>
      <p:sp>
        <p:nvSpPr>
          <p:cNvPr id="5" name="text-47"/>
          <p:cNvSpPr txBox="1"/>
          <p:nvPr/>
        </p:nvSpPr>
        <p:spPr>
          <a:xfrm>
            <a:off x="685800" y="1783080"/>
            <a:ext cx="3566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Kampaně laděné jako e-shop: prokliky a návštěvy místo poptávek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B2B a maloobchod v jedné kampani, reklama na „váhy“ přivede hobby kupce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Sliby čísel bez znalosti trhu a bez výchozího stavu</a:t>
            </a:r>
            <a:endParaRPr lang="en-US" sz="1400" dirty="0"/>
          </a:p>
        </p:txBody>
      </p:sp>
      <p:sp>
        <p:nvSpPr>
          <p:cNvPr id="6" name="karta-48"/>
          <p:cNvSpPr/>
          <p:nvPr/>
        </p:nvSpPr>
        <p:spPr>
          <a:xfrm>
            <a:off x="4663440" y="1143000"/>
            <a:ext cx="4023360" cy="3291840"/>
          </a:xfrm>
          <a:prstGeom prst="roundRect">
            <a:avLst>
              <a:gd name="adj" fmla="val 2222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7" name="text-49"/>
          <p:cNvSpPr txBox="1"/>
          <p:nvPr/>
        </p:nvSpPr>
        <p:spPr>
          <a:xfrm>
            <a:off x="4892040" y="128016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Jak to uděláme my</a:t>
            </a:r>
            <a:endParaRPr lang="en-US" sz="1800" dirty="0"/>
          </a:p>
        </p:txBody>
      </p:sp>
      <p:sp>
        <p:nvSpPr>
          <p:cNvPr id="8" name="text-50"/>
          <p:cNvSpPr txBox="1"/>
          <p:nvPr/>
        </p:nvSpPr>
        <p:spPr>
          <a:xfrm>
            <a:off x="4892040" y="1783080"/>
            <a:ext cx="3566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Nejdřív změříme, kolik poptávek chodí dnes a odkud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Malý pilot na 1–2 produktové řady se stop pravidlem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Report v poptávkách a jejich hodnotě, ne v proklicích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Neslibujeme počet poptávek ani pozice v Googlu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Tři cesty, jak oddělit zakázky od e-shopu</a:t>
            </a:r>
            <a:endParaRPr lang="en-US" sz="2800" dirty="0"/>
          </a:p>
        </p:txBody>
      </p:sp>
      <p:sp>
        <p:nvSpPr>
          <p:cNvPr id="3" name="karta-51"/>
          <p:cNvSpPr/>
          <p:nvPr/>
        </p:nvSpPr>
        <p:spPr>
          <a:xfrm>
            <a:off x="457200" y="1143000"/>
            <a:ext cx="2606040" cy="333756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kruh-52"/>
          <p:cNvSpPr/>
          <p:nvPr/>
        </p:nvSpPr>
        <p:spPr>
          <a:xfrm>
            <a:off x="685800" y="132588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kruh-text-52"/>
          <p:cNvSpPr txBox="1"/>
          <p:nvPr/>
        </p:nvSpPr>
        <p:spPr>
          <a:xfrm>
            <a:off x="68580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-53"/>
          <p:cNvSpPr txBox="1"/>
          <p:nvPr/>
        </p:nvSpPr>
        <p:spPr>
          <a:xfrm>
            <a:off x="685800" y="19202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Výrobní sekce v e-shopu</a:t>
            </a:r>
            <a:endParaRPr lang="en-US" sz="1800" dirty="0"/>
          </a:p>
        </p:txBody>
      </p:sp>
      <p:sp>
        <p:nvSpPr>
          <p:cNvPr id="7" name="text-54"/>
          <p:cNvSpPr txBox="1"/>
          <p:nvPr/>
        </p:nvSpPr>
        <p:spPr>
          <a:xfrm>
            <a:off x="685800" y="256032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Místo košíku „Poptat řešení“, prázdné kategorie nahradit stránkou řešení, vstup „Pro firmy“.</a:t>
            </a:r>
            <a:endParaRPr lang="en-US" sz="1400" dirty="0"/>
          </a:p>
        </p:txBody>
      </p:sp>
      <p:sp>
        <p:nvSpPr>
          <p:cNvPr id="8" name="text-55"/>
          <p:cNvSpPr txBox="1"/>
          <p:nvPr/>
        </p:nvSpPr>
        <p:spPr>
          <a:xfrm>
            <a:off x="685800" y="40233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3"/>
                </a:solidFill>
              </a:rPr>
              <a:t>nejrychlejší start</a:t>
            </a:r>
            <a:endParaRPr lang="en-US" sz="1300" dirty="0"/>
          </a:p>
        </p:txBody>
      </p:sp>
      <p:sp>
        <p:nvSpPr>
          <p:cNvPr id="9" name="karta-56"/>
          <p:cNvSpPr/>
          <p:nvPr/>
        </p:nvSpPr>
        <p:spPr>
          <a:xfrm>
            <a:off x="3246120" y="1143000"/>
            <a:ext cx="2606040" cy="3337560"/>
          </a:xfrm>
          <a:prstGeom prst="roundRect">
            <a:avLst>
              <a:gd name="adj" fmla="val 280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0" name="kruh-57"/>
          <p:cNvSpPr/>
          <p:nvPr/>
        </p:nvSpPr>
        <p:spPr>
          <a:xfrm>
            <a:off x="3474720" y="132588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kruh-text-57"/>
          <p:cNvSpPr txBox="1"/>
          <p:nvPr/>
        </p:nvSpPr>
        <p:spPr>
          <a:xfrm>
            <a:off x="347472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-58"/>
          <p:cNvSpPr txBox="1"/>
          <p:nvPr/>
        </p:nvSpPr>
        <p:spPr>
          <a:xfrm>
            <a:off x="3474720" y="19202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Samostatný web výrobce</a:t>
            </a:r>
            <a:endParaRPr lang="en-US" sz="1800" dirty="0"/>
          </a:p>
        </p:txBody>
      </p:sp>
      <p:sp>
        <p:nvSpPr>
          <p:cNvPr id="13" name="text-59"/>
          <p:cNvSpPr txBox="1"/>
          <p:nvPr/>
        </p:nvSpPr>
        <p:spPr>
          <a:xfrm>
            <a:off x="3474720" y="256032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Stránky podle úloh (bigbagy, pytlování, sila, zvířata) a oborů. E-shop zůstává pro maloobchod.</a:t>
            </a:r>
            <a:endParaRPr lang="en-US" sz="1400" dirty="0"/>
          </a:p>
        </p:txBody>
      </p:sp>
      <p:sp>
        <p:nvSpPr>
          <p:cNvPr id="14" name="text-60"/>
          <p:cNvSpPr txBox="1"/>
          <p:nvPr/>
        </p:nvSpPr>
        <p:spPr>
          <a:xfrm>
            <a:off x="3474720" y="40233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3"/>
                </a:solidFill>
              </a:rPr>
              <a:t>doporučený cíl</a:t>
            </a:r>
            <a:endParaRPr lang="en-US" sz="1300" dirty="0"/>
          </a:p>
        </p:txBody>
      </p:sp>
      <p:sp>
        <p:nvSpPr>
          <p:cNvPr id="15" name="karta-61"/>
          <p:cNvSpPr/>
          <p:nvPr/>
        </p:nvSpPr>
        <p:spPr>
          <a:xfrm>
            <a:off x="6035040" y="1143000"/>
            <a:ext cx="2606040" cy="333756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kruh-62"/>
          <p:cNvSpPr/>
          <p:nvPr/>
        </p:nvSpPr>
        <p:spPr>
          <a:xfrm>
            <a:off x="6263640" y="132588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kruh-text-62"/>
          <p:cNvSpPr txBox="1"/>
          <p:nvPr/>
        </p:nvSpPr>
        <p:spPr>
          <a:xfrm>
            <a:off x="626364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8" name="text-63"/>
          <p:cNvSpPr txBox="1"/>
          <p:nvPr/>
        </p:nvSpPr>
        <p:spPr>
          <a:xfrm>
            <a:off x="6263640" y="19202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Cílené oslovení firem</a:t>
            </a:r>
            <a:endParaRPr lang="en-US" sz="1800" dirty="0"/>
          </a:p>
        </p:txBody>
      </p:sp>
      <p:sp>
        <p:nvSpPr>
          <p:cNvPr id="19" name="text-64"/>
          <p:cNvSpPr txBox="1"/>
          <p:nvPr/>
        </p:nvSpPr>
        <p:spPr>
          <a:xfrm>
            <a:off x="6263640" y="256032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Seznam mlýnů, míchárn, družstev. LinkedIn, remarketing, e-mail jen se souhlasem.</a:t>
            </a:r>
            <a:endParaRPr lang="en-US" sz="1400" dirty="0"/>
          </a:p>
        </p:txBody>
      </p:sp>
      <p:sp>
        <p:nvSpPr>
          <p:cNvPr id="20" name="text-65"/>
          <p:cNvSpPr txBox="1"/>
          <p:nvPr/>
        </p:nvSpPr>
        <p:spPr>
          <a:xfrm>
            <a:off x="6263640" y="40233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3"/>
                </a:solidFill>
              </a:rPr>
              <a:t>doplněk k 1 nebo 2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Poptávkový průvodce: zadání za 2 minuty</a:t>
            </a:r>
            <a:endParaRPr lang="en-US" sz="2800" dirty="0"/>
          </a:p>
        </p:txBody>
      </p:sp>
      <p:sp>
        <p:nvSpPr>
          <p:cNvPr id="3" name="kruh-66"/>
          <p:cNvSpPr/>
          <p:nvPr/>
        </p:nvSpPr>
        <p:spPr>
          <a:xfrm>
            <a:off x="960120" y="123444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kruh-text-66"/>
          <p:cNvSpPr txBox="1"/>
          <p:nvPr/>
        </p:nvSpPr>
        <p:spPr>
          <a:xfrm>
            <a:off x="960120" y="12344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5" name="sipka-0"/>
          <p:cNvSpPr/>
          <p:nvPr/>
        </p:nvSpPr>
        <p:spPr>
          <a:xfrm>
            <a:off x="1600200" y="1531620"/>
            <a:ext cx="100584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</a:ln>
        </p:spPr>
      </p:sp>
      <p:sp>
        <p:nvSpPr>
          <p:cNvPr id="6" name="text-67"/>
          <p:cNvSpPr txBox="1"/>
          <p:nvPr/>
        </p:nvSpPr>
        <p:spPr>
          <a:xfrm>
            <a:off x="457200" y="196596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Co vážíte</a:t>
            </a:r>
            <a:endParaRPr lang="en-US" sz="1500" dirty="0"/>
          </a:p>
        </p:txBody>
      </p:sp>
      <p:sp>
        <p:nvSpPr>
          <p:cNvPr id="7" name="text-68"/>
          <p:cNvSpPr txBox="1"/>
          <p:nvPr/>
        </p:nvSpPr>
        <p:spPr>
          <a:xfrm>
            <a:off x="457200" y="246888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obilí, krmivo, slad, písek…</a:t>
            </a:r>
            <a:endParaRPr lang="en-US" sz="1300" dirty="0"/>
          </a:p>
        </p:txBody>
      </p:sp>
      <p:sp>
        <p:nvSpPr>
          <p:cNvPr id="8" name="kruh-69"/>
          <p:cNvSpPr/>
          <p:nvPr/>
        </p:nvSpPr>
        <p:spPr>
          <a:xfrm>
            <a:off x="2624328" y="123444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kruh-text-69"/>
          <p:cNvSpPr txBox="1"/>
          <p:nvPr/>
        </p:nvSpPr>
        <p:spPr>
          <a:xfrm>
            <a:off x="2624328" y="12344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sipka-1"/>
          <p:cNvSpPr/>
          <p:nvPr/>
        </p:nvSpPr>
        <p:spPr>
          <a:xfrm>
            <a:off x="3264408" y="1531620"/>
            <a:ext cx="100584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</a:ln>
        </p:spPr>
      </p:sp>
      <p:sp>
        <p:nvSpPr>
          <p:cNvPr id="11" name="text-70"/>
          <p:cNvSpPr txBox="1"/>
          <p:nvPr/>
        </p:nvSpPr>
        <p:spPr>
          <a:xfrm>
            <a:off x="2121408" y="196596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Jak balíte</a:t>
            </a:r>
            <a:endParaRPr lang="en-US" sz="1500" dirty="0"/>
          </a:p>
        </p:txBody>
      </p:sp>
      <p:sp>
        <p:nvSpPr>
          <p:cNvPr id="12" name="text-71"/>
          <p:cNvSpPr txBox="1"/>
          <p:nvPr/>
        </p:nvSpPr>
        <p:spPr>
          <a:xfrm>
            <a:off x="2121408" y="246888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pytel 25 kg, bigbag, silo</a:t>
            </a:r>
            <a:endParaRPr lang="en-US" sz="1300" dirty="0"/>
          </a:p>
        </p:txBody>
      </p:sp>
      <p:sp>
        <p:nvSpPr>
          <p:cNvPr id="13" name="kruh-72"/>
          <p:cNvSpPr/>
          <p:nvPr/>
        </p:nvSpPr>
        <p:spPr>
          <a:xfrm>
            <a:off x="4288536" y="123444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kruh-text-72"/>
          <p:cNvSpPr txBox="1"/>
          <p:nvPr/>
        </p:nvSpPr>
        <p:spPr>
          <a:xfrm>
            <a:off x="4288536" y="12344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15" name="sipka-2"/>
          <p:cNvSpPr/>
          <p:nvPr/>
        </p:nvSpPr>
        <p:spPr>
          <a:xfrm>
            <a:off x="4928616" y="1531620"/>
            <a:ext cx="100584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</a:ln>
        </p:spPr>
      </p:sp>
      <p:sp>
        <p:nvSpPr>
          <p:cNvPr id="16" name="text-73"/>
          <p:cNvSpPr txBox="1"/>
          <p:nvPr/>
        </p:nvSpPr>
        <p:spPr>
          <a:xfrm>
            <a:off x="3785616" y="196596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Kolik denně</a:t>
            </a:r>
            <a:endParaRPr lang="en-US" sz="1500" dirty="0"/>
          </a:p>
        </p:txBody>
      </p:sp>
      <p:sp>
        <p:nvSpPr>
          <p:cNvPr id="17" name="text-74"/>
          <p:cNvSpPr txBox="1"/>
          <p:nvPr/>
        </p:nvSpPr>
        <p:spPr>
          <a:xfrm>
            <a:off x="3785616" y="246888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t za den / pytlů za hodinu</a:t>
            </a:r>
            <a:endParaRPr lang="en-US" sz="1300" dirty="0"/>
          </a:p>
        </p:txBody>
      </p:sp>
      <p:sp>
        <p:nvSpPr>
          <p:cNvPr id="18" name="kruh-75"/>
          <p:cNvSpPr/>
          <p:nvPr/>
        </p:nvSpPr>
        <p:spPr>
          <a:xfrm>
            <a:off x="5952744" y="123444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kruh-text-75"/>
          <p:cNvSpPr txBox="1"/>
          <p:nvPr/>
        </p:nvSpPr>
        <p:spPr>
          <a:xfrm>
            <a:off x="5952744" y="12344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4</a:t>
            </a:r>
            <a:endParaRPr lang="en-US" sz="2000" dirty="0"/>
          </a:p>
        </p:txBody>
      </p:sp>
      <p:sp>
        <p:nvSpPr>
          <p:cNvPr id="20" name="sipka-3"/>
          <p:cNvSpPr/>
          <p:nvPr/>
        </p:nvSpPr>
        <p:spPr>
          <a:xfrm>
            <a:off x="6592824" y="1531620"/>
            <a:ext cx="100584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</a:ln>
        </p:spPr>
      </p:sp>
      <p:sp>
        <p:nvSpPr>
          <p:cNvPr id="21" name="text-76"/>
          <p:cNvSpPr txBox="1"/>
          <p:nvPr/>
        </p:nvSpPr>
        <p:spPr>
          <a:xfrm>
            <a:off x="5449824" y="196596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Prostor a napájení</a:t>
            </a:r>
            <a:endParaRPr lang="en-US" sz="1500" dirty="0"/>
          </a:p>
        </p:txBody>
      </p:sp>
      <p:sp>
        <p:nvSpPr>
          <p:cNvPr id="22" name="text-77"/>
          <p:cNvSpPr txBox="1"/>
          <p:nvPr/>
        </p:nvSpPr>
        <p:spPr>
          <a:xfrm>
            <a:off x="5449824" y="246888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rozměry, elektřina</a:t>
            </a:r>
            <a:endParaRPr lang="en-US" sz="1300" dirty="0"/>
          </a:p>
        </p:txBody>
      </p:sp>
      <p:sp>
        <p:nvSpPr>
          <p:cNvPr id="23" name="kruh-78"/>
          <p:cNvSpPr/>
          <p:nvPr/>
        </p:nvSpPr>
        <p:spPr>
          <a:xfrm>
            <a:off x="7616952" y="123444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4" name="kruh-text-78"/>
          <p:cNvSpPr txBox="1"/>
          <p:nvPr/>
        </p:nvSpPr>
        <p:spPr>
          <a:xfrm>
            <a:off x="7616952" y="12344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5</a:t>
            </a:r>
            <a:endParaRPr lang="en-US" sz="2000" dirty="0"/>
          </a:p>
        </p:txBody>
      </p:sp>
      <p:sp>
        <p:nvSpPr>
          <p:cNvPr id="25" name="text-79"/>
          <p:cNvSpPr txBox="1"/>
          <p:nvPr/>
        </p:nvSpPr>
        <p:spPr>
          <a:xfrm>
            <a:off x="7114032" y="196596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Fotka provozu</a:t>
            </a:r>
            <a:endParaRPr lang="en-US" sz="1500" dirty="0"/>
          </a:p>
        </p:txBody>
      </p:sp>
      <p:sp>
        <p:nvSpPr>
          <p:cNvPr id="26" name="text-80"/>
          <p:cNvSpPr txBox="1"/>
          <p:nvPr/>
        </p:nvSpPr>
        <p:spPr>
          <a:xfrm>
            <a:off x="7114032" y="246888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z mobilu, jak to vypadá dnes</a:t>
            </a:r>
            <a:endParaRPr lang="en-US" sz="1300" dirty="0"/>
          </a:p>
        </p:txBody>
      </p:sp>
      <p:sp>
        <p:nvSpPr>
          <p:cNvPr id="27" name="karta-81"/>
          <p:cNvSpPr/>
          <p:nvPr/>
        </p:nvSpPr>
        <p:spPr>
          <a:xfrm>
            <a:off x="457200" y="3429000"/>
            <a:ext cx="8229600" cy="1097280"/>
          </a:xfrm>
          <a:prstGeom prst="roundRect">
            <a:avLst>
              <a:gd name="adj" fmla="val 666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8" name="text-82"/>
          <p:cNvSpPr txBox="1"/>
          <p:nvPr/>
        </p:nvSpPr>
        <p:spPr>
          <a:xfrm>
            <a:off x="731520" y="35204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Výsledek: </a:t>
            </a:r>
            <a:pPr indent="0" marL="0">
              <a:buNone/>
            </a:pPr>
            <a:r>
              <a:rPr lang="en-US" sz="1500" dirty="0">
                <a:solidFill>
                  <a:schemeClr val="accent2"/>
                </a:solidFill>
              </a:rPr>
              <a:t>hotové zadání pro technika a „ozveme se do 1 pracovního dne“. Zákazník nemusí psát dlouhý e-mail, technik nemusí volat pro základní údaje.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Co nahradí stánek na veletrhu</a:t>
            </a:r>
            <a:endParaRPr lang="en-US" sz="2800" dirty="0"/>
          </a:p>
        </p:txBody>
      </p:sp>
      <p:sp>
        <p:nvSpPr>
          <p:cNvPr id="3" name="karta-83"/>
          <p:cNvSpPr/>
          <p:nvPr/>
        </p:nvSpPr>
        <p:spPr>
          <a:xfrm>
            <a:off x="457200" y="1143000"/>
            <a:ext cx="402336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kruh-84"/>
          <p:cNvSpPr/>
          <p:nvPr/>
        </p:nvSpPr>
        <p:spPr>
          <a:xfrm>
            <a:off x="685800" y="141732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kruh-text-84"/>
          <p:cNvSpPr txBox="1"/>
          <p:nvPr/>
        </p:nvSpPr>
        <p:spPr>
          <a:xfrm>
            <a:off x="685800" y="1417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6" name="text-85"/>
          <p:cNvSpPr txBox="1"/>
          <p:nvPr/>
        </p:nvSpPr>
        <p:spPr>
          <a:xfrm>
            <a:off x="1325880" y="137160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Případové studie</a:t>
            </a:r>
            <a:endParaRPr lang="en-US" sz="1700" dirty="0"/>
          </a:p>
        </p:txBody>
      </p:sp>
      <p:sp>
        <p:nvSpPr>
          <p:cNvPr id="7" name="text-86"/>
          <p:cNvSpPr txBox="1"/>
          <p:nvPr/>
        </p:nvSpPr>
        <p:spPr>
          <a:xfrm>
            <a:off x="1325880" y="1801368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Z 27 realizací vybrat 5–8: obor → zadání → řešení → výsledek → doba realizace. Firmu lze anonymizovat.</a:t>
            </a:r>
            <a:endParaRPr lang="en-US" sz="1300" dirty="0"/>
          </a:p>
        </p:txBody>
      </p:sp>
      <p:sp>
        <p:nvSpPr>
          <p:cNvPr id="8" name="karta-87"/>
          <p:cNvSpPr/>
          <p:nvPr/>
        </p:nvSpPr>
        <p:spPr>
          <a:xfrm>
            <a:off x="4663440" y="1143000"/>
            <a:ext cx="402336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kruh-88"/>
          <p:cNvSpPr/>
          <p:nvPr/>
        </p:nvSpPr>
        <p:spPr>
          <a:xfrm>
            <a:off x="4892040" y="141732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kruh-text-88"/>
          <p:cNvSpPr txBox="1"/>
          <p:nvPr/>
        </p:nvSpPr>
        <p:spPr>
          <a:xfrm>
            <a:off x="4892040" y="1417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ext-89"/>
          <p:cNvSpPr txBox="1"/>
          <p:nvPr/>
        </p:nvSpPr>
        <p:spPr>
          <a:xfrm>
            <a:off x="5532120" y="137160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Video z provozu</a:t>
            </a:r>
            <a:endParaRPr lang="en-US" sz="1700" dirty="0"/>
          </a:p>
        </p:txBody>
      </p:sp>
      <p:sp>
        <p:nvSpPr>
          <p:cNvPr id="12" name="text-90"/>
          <p:cNvSpPr txBox="1"/>
          <p:nvPr/>
        </p:nvSpPr>
        <p:spPr>
          <a:xfrm>
            <a:off x="5532120" y="1801368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30–60 sekund z mobilu ke každé realizaci. Ukáže stroj v chodu jako na stánku.</a:t>
            </a:r>
            <a:endParaRPr lang="en-US" sz="1300" dirty="0"/>
          </a:p>
        </p:txBody>
      </p:sp>
      <p:sp>
        <p:nvSpPr>
          <p:cNvPr id="13" name="karta-91"/>
          <p:cNvSpPr/>
          <p:nvPr/>
        </p:nvSpPr>
        <p:spPr>
          <a:xfrm>
            <a:off x="457200" y="2834640"/>
            <a:ext cx="402336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kruh-92"/>
          <p:cNvSpPr/>
          <p:nvPr/>
        </p:nvSpPr>
        <p:spPr>
          <a:xfrm>
            <a:off x="685800" y="310896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kruh-text-92"/>
          <p:cNvSpPr txBox="1"/>
          <p:nvPr/>
        </p:nvSpPr>
        <p:spPr>
          <a:xfrm>
            <a:off x="685800" y="3108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6" name="text-93"/>
          <p:cNvSpPr txBox="1"/>
          <p:nvPr/>
        </p:nvSpPr>
        <p:spPr>
          <a:xfrm>
            <a:off x="1325880" y="306324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Technik s tváří</a:t>
            </a:r>
            <a:endParaRPr lang="en-US" sz="1700" dirty="0"/>
          </a:p>
        </p:txBody>
      </p:sp>
      <p:sp>
        <p:nvSpPr>
          <p:cNvPr id="17" name="text-94"/>
          <p:cNvSpPr txBox="1"/>
          <p:nvPr/>
        </p:nvSpPr>
        <p:spPr>
          <a:xfrm>
            <a:off x="1325880" y="3493008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Jméno, fotka, přímý telefon. Fotky přes WhatsApp, 15minutový videohovor.</a:t>
            </a:r>
            <a:endParaRPr lang="en-US" sz="1300" dirty="0"/>
          </a:p>
        </p:txBody>
      </p:sp>
      <p:sp>
        <p:nvSpPr>
          <p:cNvPr id="18" name="karta-95"/>
          <p:cNvSpPr/>
          <p:nvPr/>
        </p:nvSpPr>
        <p:spPr>
          <a:xfrm>
            <a:off x="4663440" y="2834640"/>
            <a:ext cx="402336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kruh-96"/>
          <p:cNvSpPr/>
          <p:nvPr/>
        </p:nvSpPr>
        <p:spPr>
          <a:xfrm>
            <a:off x="4892040" y="310896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kruh-text-96"/>
          <p:cNvSpPr txBox="1"/>
          <p:nvPr/>
        </p:nvSpPr>
        <p:spPr>
          <a:xfrm>
            <a:off x="4892040" y="3108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1" name="text-97"/>
          <p:cNvSpPr txBox="1"/>
          <p:nvPr/>
        </p:nvSpPr>
        <p:spPr>
          <a:xfrm>
            <a:off x="5532120" y="306324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Veletrh → online</a:t>
            </a:r>
            <a:endParaRPr lang="en-US" sz="1700" dirty="0"/>
          </a:p>
        </p:txBody>
      </p:sp>
      <p:sp>
        <p:nvSpPr>
          <p:cNvPr id="22" name="text-98"/>
          <p:cNvSpPr txBox="1"/>
          <p:nvPr/>
        </p:nvSpPr>
        <p:spPr>
          <a:xfrm>
            <a:off x="5532120" y="3493008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QR kód na stánku do průvodce, follow-up do týdne s realizací z oboru zákazníka.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Reklama jen tam, kde už někdo hledá řešení</a:t>
            </a:r>
            <a:endParaRPr lang="en-US" sz="2800" dirty="0"/>
          </a:p>
        </p:txBody>
      </p:sp>
      <p:sp>
        <p:nvSpPr>
          <p:cNvPr id="3" name="text-99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Příklady výrazů s nákupním záměrem (hledanost ověříme nástrojem, neodhadujeme)</a:t>
            </a:r>
            <a:endParaRPr lang="en-US" sz="1400" dirty="0"/>
          </a:p>
        </p:txBody>
      </p:sp>
      <p:sp>
        <p:nvSpPr>
          <p:cNvPr id="4" name="slovo-pytlovací váha"/>
          <p:cNvSpPr/>
          <p:nvPr/>
        </p:nvSpPr>
        <p:spPr>
          <a:xfrm>
            <a:off x="457200" y="1600200"/>
            <a:ext cx="1636776" cy="411480"/>
          </a:xfrm>
          <a:prstGeom prst="roundRect">
            <a:avLst>
              <a:gd name="adj" fmla="val 44444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5" name="text-100"/>
          <p:cNvSpPr txBox="1"/>
          <p:nvPr/>
        </p:nvSpPr>
        <p:spPr>
          <a:xfrm>
            <a:off x="457200" y="1600200"/>
            <a:ext cx="16367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pytlovací váha</a:t>
            </a:r>
            <a:endParaRPr lang="en-US" sz="1400" dirty="0"/>
          </a:p>
        </p:txBody>
      </p:sp>
      <p:sp>
        <p:nvSpPr>
          <p:cNvPr id="6" name="slovo-váha na bigbagy"/>
          <p:cNvSpPr/>
          <p:nvPr/>
        </p:nvSpPr>
        <p:spPr>
          <a:xfrm>
            <a:off x="2276856" y="1600200"/>
            <a:ext cx="1732788" cy="411480"/>
          </a:xfrm>
          <a:prstGeom prst="roundRect">
            <a:avLst>
              <a:gd name="adj" fmla="val 44444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7" name="text-101"/>
          <p:cNvSpPr txBox="1"/>
          <p:nvPr/>
        </p:nvSpPr>
        <p:spPr>
          <a:xfrm>
            <a:off x="2276856" y="1600200"/>
            <a:ext cx="17327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váha na bigbagy</a:t>
            </a:r>
            <a:endParaRPr lang="en-US" sz="1400" dirty="0"/>
          </a:p>
        </p:txBody>
      </p:sp>
      <p:sp>
        <p:nvSpPr>
          <p:cNvPr id="8" name="slovo-váha pod silo"/>
          <p:cNvSpPr/>
          <p:nvPr/>
        </p:nvSpPr>
        <p:spPr>
          <a:xfrm>
            <a:off x="4192524" y="1600200"/>
            <a:ext cx="1540764" cy="411480"/>
          </a:xfrm>
          <a:prstGeom prst="roundRect">
            <a:avLst>
              <a:gd name="adj" fmla="val 44444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9" name="text-102"/>
          <p:cNvSpPr txBox="1"/>
          <p:nvPr/>
        </p:nvSpPr>
        <p:spPr>
          <a:xfrm>
            <a:off x="4192524" y="1600200"/>
            <a:ext cx="15407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váha pod silo</a:t>
            </a:r>
            <a:endParaRPr lang="en-US" sz="1400" dirty="0"/>
          </a:p>
        </p:txBody>
      </p:sp>
      <p:sp>
        <p:nvSpPr>
          <p:cNvPr id="10" name="slovo-přejezdová váha"/>
          <p:cNvSpPr/>
          <p:nvPr/>
        </p:nvSpPr>
        <p:spPr>
          <a:xfrm>
            <a:off x="5916168" y="1600200"/>
            <a:ext cx="1732788" cy="411480"/>
          </a:xfrm>
          <a:prstGeom prst="roundRect">
            <a:avLst>
              <a:gd name="adj" fmla="val 44444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1" name="text-103"/>
          <p:cNvSpPr txBox="1"/>
          <p:nvPr/>
        </p:nvSpPr>
        <p:spPr>
          <a:xfrm>
            <a:off x="5916168" y="1600200"/>
            <a:ext cx="17327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přejezdová váha</a:t>
            </a:r>
            <a:endParaRPr lang="en-US" sz="1400" dirty="0"/>
          </a:p>
        </p:txBody>
      </p:sp>
      <p:sp>
        <p:nvSpPr>
          <p:cNvPr id="12" name="slovo-váha na skot"/>
          <p:cNvSpPr/>
          <p:nvPr/>
        </p:nvSpPr>
        <p:spPr>
          <a:xfrm>
            <a:off x="457200" y="2148840"/>
            <a:ext cx="1444752" cy="411480"/>
          </a:xfrm>
          <a:prstGeom prst="roundRect">
            <a:avLst>
              <a:gd name="adj" fmla="val 44444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-104"/>
          <p:cNvSpPr txBox="1"/>
          <p:nvPr/>
        </p:nvSpPr>
        <p:spPr>
          <a:xfrm>
            <a:off x="457200" y="2148840"/>
            <a:ext cx="14447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váha na skot</a:t>
            </a:r>
            <a:endParaRPr lang="en-US" sz="1400" dirty="0"/>
          </a:p>
        </p:txBody>
      </p:sp>
      <p:sp>
        <p:nvSpPr>
          <p:cNvPr id="14" name="slovo-dávkovací váha"/>
          <p:cNvSpPr/>
          <p:nvPr/>
        </p:nvSpPr>
        <p:spPr>
          <a:xfrm>
            <a:off x="2084832" y="2148840"/>
            <a:ext cx="1636776" cy="411480"/>
          </a:xfrm>
          <a:prstGeom prst="roundRect">
            <a:avLst>
              <a:gd name="adj" fmla="val 44444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5" name="text-105"/>
          <p:cNvSpPr txBox="1"/>
          <p:nvPr/>
        </p:nvSpPr>
        <p:spPr>
          <a:xfrm>
            <a:off x="2084832" y="2148840"/>
            <a:ext cx="16367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dávkovací váha</a:t>
            </a:r>
            <a:endParaRPr lang="en-US" sz="1400" dirty="0"/>
          </a:p>
        </p:txBody>
      </p:sp>
      <p:sp>
        <p:nvSpPr>
          <p:cNvPr id="16" name="slovo-jeřábová váha"/>
          <p:cNvSpPr/>
          <p:nvPr/>
        </p:nvSpPr>
        <p:spPr>
          <a:xfrm>
            <a:off x="3904488" y="2148840"/>
            <a:ext cx="1540764" cy="411480"/>
          </a:xfrm>
          <a:prstGeom prst="roundRect">
            <a:avLst>
              <a:gd name="adj" fmla="val 44444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7" name="text-106"/>
          <p:cNvSpPr txBox="1"/>
          <p:nvPr/>
        </p:nvSpPr>
        <p:spPr>
          <a:xfrm>
            <a:off x="3904488" y="2148840"/>
            <a:ext cx="15407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jeřábová váha</a:t>
            </a:r>
            <a:endParaRPr lang="en-US" sz="1400" dirty="0"/>
          </a:p>
        </p:txBody>
      </p:sp>
      <p:sp>
        <p:nvSpPr>
          <p:cNvPr id="18" name="text-107"/>
          <p:cNvSpPr txBox="1"/>
          <p:nvPr/>
        </p:nvSpPr>
        <p:spPr>
          <a:xfrm>
            <a:off x="457200" y="2788920"/>
            <a:ext cx="8229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B2B a maloobchod vždy v oddělených kampaních, hobby výrazy vyloučit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Reklama vede na stránku řešení, nikdy na kategorii e-shopu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Remarketing na návštěvníky B2B stránek jen se souhlasem z cookie lišty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Úspěch = poptávky a jejich hodnota, ne prokliky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Co měříme a co slibujeme</a:t>
            </a:r>
            <a:endParaRPr lang="en-US" sz="2800" dirty="0"/>
          </a:p>
        </p:txBody>
      </p:sp>
      <p:sp>
        <p:nvSpPr>
          <p:cNvPr id="3" name="karta-108"/>
          <p:cNvSpPr/>
          <p:nvPr/>
        </p:nvSpPr>
        <p:spPr>
          <a:xfrm>
            <a:off x="457200" y="1143000"/>
            <a:ext cx="8229600" cy="1051560"/>
          </a:xfrm>
          <a:prstGeom prst="roundRect">
            <a:avLst>
              <a:gd name="adj" fmla="val 6957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4" name="text-109"/>
          <p:cNvSpPr txBox="1"/>
          <p:nvPr/>
        </p:nvSpPr>
        <p:spPr>
          <a:xfrm>
            <a:off x="731520" y="1188720"/>
            <a:ext cx="7680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Neslibujeme počet poptávek ani pozice v Googlu. </a:t>
            </a:r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Slibujeme, že bude vidět, co funguje, a podle toho se rozhodneme.</a:t>
            </a:r>
            <a:endParaRPr lang="en-US" sz="1800" dirty="0"/>
          </a:p>
        </p:txBody>
      </p:sp>
      <p:sp>
        <p:nvSpPr>
          <p:cNvPr id="5" name="kruh-110"/>
          <p:cNvSpPr/>
          <p:nvPr/>
        </p:nvSpPr>
        <p:spPr>
          <a:xfrm>
            <a:off x="457200" y="25146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kruh-text-110"/>
          <p:cNvSpPr txBox="1"/>
          <p:nvPr/>
        </p:nvSpPr>
        <p:spPr>
          <a:xfrm>
            <a:off x="457200" y="2514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-111"/>
          <p:cNvSpPr txBox="1"/>
          <p:nvPr/>
        </p:nvSpPr>
        <p:spPr>
          <a:xfrm>
            <a:off x="457200" y="3063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Výchozí stav</a:t>
            </a:r>
            <a:endParaRPr lang="en-US" sz="1500" dirty="0"/>
          </a:p>
        </p:txBody>
      </p:sp>
      <p:sp>
        <p:nvSpPr>
          <p:cNvPr id="8" name="text-112"/>
          <p:cNvSpPr txBox="1"/>
          <p:nvPr/>
        </p:nvSpPr>
        <p:spPr>
          <a:xfrm>
            <a:off x="457200" y="347472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kolik poptávek chodí dnes a odkud</a:t>
            </a:r>
            <a:endParaRPr lang="en-US" sz="1300" dirty="0"/>
          </a:p>
        </p:txBody>
      </p:sp>
      <p:sp>
        <p:nvSpPr>
          <p:cNvPr id="9" name="kruh-113"/>
          <p:cNvSpPr/>
          <p:nvPr/>
        </p:nvSpPr>
        <p:spPr>
          <a:xfrm>
            <a:off x="2551176" y="25146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kruh-text-113"/>
          <p:cNvSpPr txBox="1"/>
          <p:nvPr/>
        </p:nvSpPr>
        <p:spPr>
          <a:xfrm>
            <a:off x="2551176" y="2514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text-114"/>
          <p:cNvSpPr txBox="1"/>
          <p:nvPr/>
        </p:nvSpPr>
        <p:spPr>
          <a:xfrm>
            <a:off x="2551176" y="3063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Zdroj poptávky</a:t>
            </a:r>
            <a:endParaRPr lang="en-US" sz="1500" dirty="0"/>
          </a:p>
        </p:txBody>
      </p:sp>
      <p:sp>
        <p:nvSpPr>
          <p:cNvPr id="12" name="text-115"/>
          <p:cNvSpPr txBox="1"/>
          <p:nvPr/>
        </p:nvSpPr>
        <p:spPr>
          <a:xfrm>
            <a:off x="2551176" y="347472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veletrh · web · telefon · doporučení</a:t>
            </a:r>
            <a:endParaRPr lang="en-US" sz="1300" dirty="0"/>
          </a:p>
        </p:txBody>
      </p:sp>
      <p:sp>
        <p:nvSpPr>
          <p:cNvPr id="13" name="kruh-116"/>
          <p:cNvSpPr/>
          <p:nvPr/>
        </p:nvSpPr>
        <p:spPr>
          <a:xfrm>
            <a:off x="4645152" y="25146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kruh-text-116"/>
          <p:cNvSpPr txBox="1"/>
          <p:nvPr/>
        </p:nvSpPr>
        <p:spPr>
          <a:xfrm>
            <a:off x="4645152" y="2514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5" name="text-117"/>
          <p:cNvSpPr txBox="1"/>
          <p:nvPr/>
        </p:nvSpPr>
        <p:spPr>
          <a:xfrm>
            <a:off x="4645152" y="3063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Hodnota</a:t>
            </a:r>
            <a:endParaRPr lang="en-US" sz="1500" dirty="0"/>
          </a:p>
        </p:txBody>
      </p:sp>
      <p:sp>
        <p:nvSpPr>
          <p:cNvPr id="16" name="text-118"/>
          <p:cNvSpPr txBox="1"/>
          <p:nvPr/>
        </p:nvSpPr>
        <p:spPr>
          <a:xfrm>
            <a:off x="4645152" y="347472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poptávka → nabídka → zakázka v Kč</a:t>
            </a:r>
            <a:endParaRPr lang="en-US" sz="1300" dirty="0"/>
          </a:p>
        </p:txBody>
      </p:sp>
      <p:sp>
        <p:nvSpPr>
          <p:cNvPr id="17" name="kruh-119"/>
          <p:cNvSpPr/>
          <p:nvPr/>
        </p:nvSpPr>
        <p:spPr>
          <a:xfrm>
            <a:off x="6739128" y="25146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kruh-text-119"/>
          <p:cNvSpPr txBox="1"/>
          <p:nvPr/>
        </p:nvSpPr>
        <p:spPr>
          <a:xfrm>
            <a:off x="6739128" y="2514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9" name="text-120"/>
          <p:cNvSpPr txBox="1"/>
          <p:nvPr/>
        </p:nvSpPr>
        <p:spPr>
          <a:xfrm>
            <a:off x="6739128" y="3063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Stop pravidlo</a:t>
            </a:r>
            <a:endParaRPr lang="en-US" sz="1500" dirty="0"/>
          </a:p>
        </p:txBody>
      </p:sp>
      <p:sp>
        <p:nvSpPr>
          <p:cNvPr id="20" name="text-121"/>
          <p:cNvSpPr txBox="1"/>
          <p:nvPr/>
        </p:nvSpPr>
        <p:spPr>
          <a:xfrm>
            <a:off x="6739128" y="347472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po 3 měsících bez kvalifikované poptávky měníme přístup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Postup krok za krokem</a:t>
            </a:r>
            <a:endParaRPr lang="en-US" sz="2800" dirty="0"/>
          </a:p>
        </p:txBody>
      </p:sp>
      <p:sp>
        <p:nvSpPr>
          <p:cNvPr id="3" name="osa"/>
          <p:cNvSpPr/>
          <p:nvPr/>
        </p:nvSpPr>
        <p:spPr>
          <a:xfrm>
            <a:off x="777240" y="1691640"/>
            <a:ext cx="7406640" cy="0"/>
          </a:xfrm>
          <a:prstGeom prst="line">
            <a:avLst/>
          </a:prstGeom>
          <a:noFill/>
          <a:ln w="38100">
            <a:solidFill>
              <a:schemeClr val="accent4"/>
            </a:solidFill>
            <a:prstDash val="solid"/>
          </a:ln>
        </p:spPr>
      </p:sp>
      <p:sp>
        <p:nvSpPr>
          <p:cNvPr id="4" name="kruh-122"/>
          <p:cNvSpPr/>
          <p:nvPr/>
        </p:nvSpPr>
        <p:spPr>
          <a:xfrm>
            <a:off x="548640" y="13716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kruh-text-122"/>
          <p:cNvSpPr txBox="1"/>
          <p:nvPr/>
        </p:nvSpPr>
        <p:spPr>
          <a:xfrm>
            <a:off x="548640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0</a:t>
            </a:r>
            <a:endParaRPr lang="en-US" sz="2000" dirty="0"/>
          </a:p>
        </p:txBody>
      </p:sp>
      <p:sp>
        <p:nvSpPr>
          <p:cNvPr id="6" name="text-123"/>
          <p:cNvSpPr txBox="1"/>
          <p:nvPr/>
        </p:nvSpPr>
        <p:spPr>
          <a:xfrm>
            <a:off x="457200" y="21945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Diagnostika</a:t>
            </a:r>
            <a:endParaRPr lang="en-US" sz="1700" dirty="0"/>
          </a:p>
        </p:txBody>
      </p:sp>
      <p:sp>
        <p:nvSpPr>
          <p:cNvPr id="7" name="text-124"/>
          <p:cNvSpPr txBox="1"/>
          <p:nvPr/>
        </p:nvSpPr>
        <p:spPr>
          <a:xfrm>
            <a:off x="457200" y="265176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přístupy do GA4, Ads, Search Console a Shoptetu; rozhovor 1 hodina</a:t>
            </a:r>
            <a:endParaRPr lang="en-US" sz="1300" dirty="0"/>
          </a:p>
        </p:txBody>
      </p:sp>
      <p:sp>
        <p:nvSpPr>
          <p:cNvPr id="8" name="kruh-125"/>
          <p:cNvSpPr/>
          <p:nvPr/>
        </p:nvSpPr>
        <p:spPr>
          <a:xfrm>
            <a:off x="2642616" y="13716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kruh-text-125"/>
          <p:cNvSpPr txBox="1"/>
          <p:nvPr/>
        </p:nvSpPr>
        <p:spPr>
          <a:xfrm>
            <a:off x="2642616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10" name="text-126"/>
          <p:cNvSpPr txBox="1"/>
          <p:nvPr/>
        </p:nvSpPr>
        <p:spPr>
          <a:xfrm>
            <a:off x="2551176" y="21945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Rychlé opravy</a:t>
            </a:r>
            <a:endParaRPr lang="en-US" sz="1700" dirty="0"/>
          </a:p>
        </p:txBody>
      </p:sp>
      <p:sp>
        <p:nvSpPr>
          <p:cNvPr id="11" name="text-127"/>
          <p:cNvSpPr txBox="1"/>
          <p:nvPr/>
        </p:nvSpPr>
        <p:spPr>
          <a:xfrm>
            <a:off x="2551176" y="265176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pryč košík a 1 Kč u zakázek, stránky řešení, tlačítko „Poptat řešení“</a:t>
            </a:r>
            <a:endParaRPr lang="en-US" sz="1300" dirty="0"/>
          </a:p>
        </p:txBody>
      </p:sp>
      <p:sp>
        <p:nvSpPr>
          <p:cNvPr id="12" name="kruh-128"/>
          <p:cNvSpPr/>
          <p:nvPr/>
        </p:nvSpPr>
        <p:spPr>
          <a:xfrm>
            <a:off x="4736592" y="13716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kruh-text-128"/>
          <p:cNvSpPr txBox="1"/>
          <p:nvPr/>
        </p:nvSpPr>
        <p:spPr>
          <a:xfrm>
            <a:off x="4736592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14" name="text-129"/>
          <p:cNvSpPr txBox="1"/>
          <p:nvPr/>
        </p:nvSpPr>
        <p:spPr>
          <a:xfrm>
            <a:off x="4645152" y="21945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Pilot 3 měsíce</a:t>
            </a:r>
            <a:endParaRPr lang="en-US" sz="1700" dirty="0"/>
          </a:p>
        </p:txBody>
      </p:sp>
      <p:sp>
        <p:nvSpPr>
          <p:cNvPr id="15" name="text-130"/>
          <p:cNvSpPr txBox="1"/>
          <p:nvPr/>
        </p:nvSpPr>
        <p:spPr>
          <a:xfrm>
            <a:off x="4645152" y="265176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1–2 řady: stránky řešení, průvodce, 3–5 studií, úzká kampaň, evidence</a:t>
            </a:r>
            <a:endParaRPr lang="en-US" sz="1300" dirty="0"/>
          </a:p>
        </p:txBody>
      </p:sp>
      <p:sp>
        <p:nvSpPr>
          <p:cNvPr id="16" name="kruh-131"/>
          <p:cNvSpPr/>
          <p:nvPr/>
        </p:nvSpPr>
        <p:spPr>
          <a:xfrm>
            <a:off x="6830568" y="13716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kruh-text-131"/>
          <p:cNvSpPr txBox="1"/>
          <p:nvPr/>
        </p:nvSpPr>
        <p:spPr>
          <a:xfrm>
            <a:off x="6830568" y="1371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18" name="text-132"/>
          <p:cNvSpPr txBox="1"/>
          <p:nvPr/>
        </p:nvSpPr>
        <p:spPr>
          <a:xfrm>
            <a:off x="6739128" y="21945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Vyhodnocení</a:t>
            </a:r>
            <a:endParaRPr lang="en-US" sz="1700" dirty="0"/>
          </a:p>
        </p:txBody>
      </p:sp>
      <p:sp>
        <p:nvSpPr>
          <p:cNvPr id="19" name="text-133"/>
          <p:cNvSpPr txBox="1"/>
          <p:nvPr/>
        </p:nvSpPr>
        <p:spPr>
          <a:xfrm>
            <a:off x="6739128" y="265176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podle dat: samostatný web výrobce a další obory, nebo změna přístupu</a:t>
            </a:r>
            <a:endParaRPr lang="en-US" sz="1300" dirty="0"/>
          </a:p>
        </p:txBody>
      </p:sp>
      <p:sp>
        <p:nvSpPr>
          <p:cNvPr id="20" name="text-134"/>
          <p:cNvSpPr txBox="1"/>
          <p:nvPr/>
        </p:nvSpPr>
        <p:spPr>
          <a:xfrm>
            <a:off x="457200" y="420624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Každý krok má výstup a o dalším rozhodujete vy.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Na co se vás potřebujeme zeptat</a:t>
            </a:r>
            <a:endParaRPr lang="en-US" sz="2800" dirty="0"/>
          </a:p>
        </p:txBody>
      </p:sp>
      <p:sp>
        <p:nvSpPr>
          <p:cNvPr id="3" name="kruh-135"/>
          <p:cNvSpPr/>
          <p:nvPr/>
        </p:nvSpPr>
        <p:spPr>
          <a:xfrm>
            <a:off x="457200" y="1252728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kruh-text-135"/>
          <p:cNvSpPr txBox="1"/>
          <p:nvPr/>
        </p:nvSpPr>
        <p:spPr>
          <a:xfrm>
            <a:off x="457200" y="125272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5" name="text-136"/>
          <p:cNvSpPr txBox="1"/>
          <p:nvPr/>
        </p:nvSpPr>
        <p:spPr>
          <a:xfrm>
            <a:off x="1051560" y="114300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Které 3 typy zakázek jsou nejziskovější a kterých chcete víc?</a:t>
            </a:r>
            <a:endParaRPr lang="en-US" sz="1400" dirty="0"/>
          </a:p>
        </p:txBody>
      </p:sp>
      <p:sp>
        <p:nvSpPr>
          <p:cNvPr id="6" name="kruh-137"/>
          <p:cNvSpPr/>
          <p:nvPr/>
        </p:nvSpPr>
        <p:spPr>
          <a:xfrm>
            <a:off x="4663440" y="1252728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kruh-text-137"/>
          <p:cNvSpPr txBox="1"/>
          <p:nvPr/>
        </p:nvSpPr>
        <p:spPr>
          <a:xfrm>
            <a:off x="4663440" y="125272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8" name="text-138"/>
          <p:cNvSpPr txBox="1"/>
          <p:nvPr/>
        </p:nvSpPr>
        <p:spPr>
          <a:xfrm>
            <a:off x="5257800" y="114300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Kdo je typický zákazník a kdo u něj rozhoduje?</a:t>
            </a:r>
            <a:endParaRPr lang="en-US" sz="1400" dirty="0"/>
          </a:p>
        </p:txBody>
      </p:sp>
      <p:sp>
        <p:nvSpPr>
          <p:cNvPr id="9" name="kruh-139"/>
          <p:cNvSpPr/>
          <p:nvPr/>
        </p:nvSpPr>
        <p:spPr>
          <a:xfrm>
            <a:off x="457200" y="236829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kruh-text-139"/>
          <p:cNvSpPr txBox="1"/>
          <p:nvPr/>
        </p:nvSpPr>
        <p:spPr>
          <a:xfrm>
            <a:off x="457200" y="236829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1" name="text-140"/>
          <p:cNvSpPr txBox="1"/>
          <p:nvPr/>
        </p:nvSpPr>
        <p:spPr>
          <a:xfrm>
            <a:off x="1051560" y="2258568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Průměrná hodnota zakázky a doba od poptávky po objednávku?</a:t>
            </a:r>
            <a:endParaRPr lang="en-US" sz="1400" dirty="0"/>
          </a:p>
        </p:txBody>
      </p:sp>
      <p:sp>
        <p:nvSpPr>
          <p:cNvPr id="12" name="kruh-141"/>
          <p:cNvSpPr/>
          <p:nvPr/>
        </p:nvSpPr>
        <p:spPr>
          <a:xfrm>
            <a:off x="4663440" y="236829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kruh-text-141"/>
          <p:cNvSpPr txBox="1"/>
          <p:nvPr/>
        </p:nvSpPr>
        <p:spPr>
          <a:xfrm>
            <a:off x="4663440" y="236829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4" name="text-142"/>
          <p:cNvSpPr txBox="1"/>
          <p:nvPr/>
        </p:nvSpPr>
        <p:spPr>
          <a:xfrm>
            <a:off x="5257800" y="2258568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Kolik B2B poptávek ročně máte a odkud? Evidujete to?</a:t>
            </a:r>
            <a:endParaRPr lang="en-US" sz="1400" dirty="0"/>
          </a:p>
        </p:txBody>
      </p:sp>
      <p:sp>
        <p:nvSpPr>
          <p:cNvPr id="15" name="kruh-143"/>
          <p:cNvSpPr/>
          <p:nvPr/>
        </p:nvSpPr>
        <p:spPr>
          <a:xfrm>
            <a:off x="457200" y="348386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kruh-text-143"/>
          <p:cNvSpPr txBox="1"/>
          <p:nvPr/>
        </p:nvSpPr>
        <p:spPr>
          <a:xfrm>
            <a:off x="457200" y="348386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5</a:t>
            </a:r>
            <a:endParaRPr lang="en-US" sz="1400" dirty="0"/>
          </a:p>
        </p:txBody>
      </p:sp>
      <p:sp>
        <p:nvSpPr>
          <p:cNvPr id="17" name="text-144"/>
          <p:cNvSpPr txBox="1"/>
          <p:nvPr/>
        </p:nvSpPr>
        <p:spPr>
          <a:xfrm>
            <a:off x="1051560" y="3374136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 přesně slíbily a dělaly předchozí agentury?</a:t>
            </a:r>
            <a:endParaRPr lang="en-US" sz="1400" dirty="0"/>
          </a:p>
        </p:txBody>
      </p:sp>
      <p:sp>
        <p:nvSpPr>
          <p:cNvPr id="18" name="kruh-145"/>
          <p:cNvSpPr/>
          <p:nvPr/>
        </p:nvSpPr>
        <p:spPr>
          <a:xfrm>
            <a:off x="4663440" y="348386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kruh-text-145"/>
          <p:cNvSpPr txBox="1"/>
          <p:nvPr/>
        </p:nvSpPr>
        <p:spPr>
          <a:xfrm>
            <a:off x="4663440" y="348386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6</a:t>
            </a:r>
            <a:endParaRPr lang="en-US" sz="1400" dirty="0"/>
          </a:p>
        </p:txBody>
      </p:sp>
      <p:sp>
        <p:nvSpPr>
          <p:cNvPr id="20" name="text-146"/>
          <p:cNvSpPr txBox="1"/>
          <p:nvPr/>
        </p:nvSpPr>
        <p:spPr>
          <a:xfrm>
            <a:off x="5257800" y="3374136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Kdo bude „tvář“ pro online poptávky a smíme jmenovat zákazníky?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Další krok: diagnostika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Přístupy do GA4, Google Ads, Search Console a Shoptetu + hodina rozhovoru. Pak vám ukážeme, kolik poptávek dnes chodí a odkud, a navrhneme pilot.</a:t>
            </a:r>
            <a:endParaRPr lang="en-US" sz="1800" dirty="0"/>
          </a:p>
        </p:txBody>
      </p:sp>
      <p:sp>
        <p:nvSpPr>
          <p:cNvPr id="4" name="kruh-147"/>
          <p:cNvSpPr/>
          <p:nvPr/>
        </p:nvSpPr>
        <p:spPr>
          <a:xfrm>
            <a:off x="548640" y="5486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kruh-text-147"/>
          <p:cNvSpPr txBox="1"/>
          <p:nvPr/>
        </p:nvSpPr>
        <p:spPr>
          <a:xfrm>
            <a:off x="548640" y="548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0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rmat1 B2B">
  <a:themeElements>
    <a:clrScheme name="Format1 B2B">
      <a:dk1>
        <a:srgbClr val="1E293B"/>
      </a:dk1>
      <a:lt1>
        <a:srgbClr val="FFFFFF"/>
      </a:lt1>
      <a:dk2>
        <a:srgbClr val="0F172A"/>
      </a:dk2>
      <a:lt2>
        <a:srgbClr val="F1F3F0"/>
      </a:lt2>
      <a:accent1>
        <a:srgbClr val="3C840F"/>
      </a:accent1>
      <a:accent2>
        <a:srgbClr val="2B6409"/>
      </a:accent2>
      <a:accent3>
        <a:srgbClr val="64748B"/>
      </a:accent3>
      <a:accent4>
        <a:srgbClr val="D9E7CF"/>
      </a:accent4>
      <a:accent5>
        <a:srgbClr val="B45309"/>
      </a:accent5>
      <a:accent6>
        <a:srgbClr val="E2E8F0"/>
      </a:accent6>
      <a:hlink>
        <a:srgbClr val="2B6409"/>
      </a:hlink>
      <a:folHlink>
        <a:srgbClr val="64748B"/>
      </a:folHlink>
    </a:clrScheme>
    <a:fontScheme name="Format1 B2B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ANTEE s.r.o.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FORMAT1 – poptávky z online</dc:title>
  <dc:subject>PptxGenJS Presentation</dc:subject>
  <dc:creator>ANTEE s.r.o.</dc:creator>
  <cp:lastModifiedBy>ANTEE s.r.o.</cp:lastModifiedBy>
  <cp:revision>1</cp:revision>
  <dcterms:created xsi:type="dcterms:W3CDTF">2026-10-20T09:51:33Z</dcterms:created>
  <dcterms:modified xsi:type="dcterms:W3CDTF">2026-10-20T09:51:33Z</dcterms:modified>
</cp:coreProperties>
</file>